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0"/>
  </p:notesMasterIdLst>
  <p:sldIdLst>
    <p:sldId id="265" r:id="rId2"/>
    <p:sldId id="258" r:id="rId3"/>
    <p:sldId id="267" r:id="rId4"/>
    <p:sldId id="268" r:id="rId5"/>
    <p:sldId id="269" r:id="rId6"/>
    <p:sldId id="257" r:id="rId7"/>
    <p:sldId id="263" r:id="rId8"/>
    <p:sldId id="264" r:id="rId9"/>
    <p:sldId id="259" r:id="rId10"/>
    <p:sldId id="270" r:id="rId11"/>
    <p:sldId id="260" r:id="rId12"/>
    <p:sldId id="271" r:id="rId13"/>
    <p:sldId id="273" r:id="rId14"/>
    <p:sldId id="272" r:id="rId15"/>
    <p:sldId id="274" r:id="rId16"/>
    <p:sldId id="275" r:id="rId17"/>
    <p:sldId id="276" r:id="rId18"/>
    <p:sldId id="261" r:id="rId19"/>
  </p:sldIdLst>
  <p:sldSz cx="9144000" cy="5143500" type="screen16x9"/>
  <p:notesSz cx="6858000" cy="9144000"/>
  <p:embeddedFontLst>
    <p:embeddedFont>
      <p:font typeface="Amasis MT Pro" panose="02040504050005020304" pitchFamily="18" charset="0"/>
      <p:regular r:id="rId21"/>
      <p:bold r:id="rId22"/>
      <p:italic r:id="rId23"/>
      <p:boldItalic r:id="rId24"/>
    </p:embeddedFont>
    <p:embeddedFont>
      <p:font typeface="Modern No. 20" panose="02070704070505020303" pitchFamily="18" charset="0"/>
      <p:regular r:id="rId25"/>
    </p:embeddedFont>
    <p:embeddedFont>
      <p:font typeface="Proxima Nova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22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636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ad, Hammad" userId="95879853-68d6-4bfc-ac9e-6b40e6364612" providerId="ADAL" clId="{0456D55B-D862-4D2E-B184-04A63000AD3A}"/>
    <pc:docChg chg="modSld">
      <pc:chgData name="Ahmad, Hammad" userId="95879853-68d6-4bfc-ac9e-6b40e6364612" providerId="ADAL" clId="{0456D55B-D862-4D2E-B184-04A63000AD3A}" dt="2024-04-20T21:33:12.933" v="0" actId="14100"/>
      <pc:docMkLst>
        <pc:docMk/>
      </pc:docMkLst>
      <pc:sldChg chg="modSp mod">
        <pc:chgData name="Ahmad, Hammad" userId="95879853-68d6-4bfc-ac9e-6b40e6364612" providerId="ADAL" clId="{0456D55B-D862-4D2E-B184-04A63000AD3A}" dt="2024-04-20T21:33:12.933" v="0" actId="14100"/>
        <pc:sldMkLst>
          <pc:docMk/>
          <pc:sldMk cId="1788952762" sldId="265"/>
        </pc:sldMkLst>
        <pc:picChg chg="mod">
          <ac:chgData name="Ahmad, Hammad" userId="95879853-68d6-4bfc-ac9e-6b40e6364612" providerId="ADAL" clId="{0456D55B-D862-4D2E-B184-04A63000AD3A}" dt="2024-04-20T21:33:12.933" v="0" actId="14100"/>
          <ac:picMkLst>
            <pc:docMk/>
            <pc:sldMk cId="1788952762" sldId="265"/>
            <ac:picMk id="7" creationId="{446BE31C-9786-FE98-ADA2-7DA17BCA0B24}"/>
          </ac:picMkLst>
        </pc:picChg>
      </pc:sldChg>
    </pc:docChg>
  </pc:docChgLst>
  <pc:docChgLst>
    <pc:chgData name="Ahmad, Hammad" userId="S::hza5260@psu.edu::95879853-68d6-4bfc-ac9e-6b40e6364612" providerId="AD" clId="Web-{0FE9E08B-45C0-E73F-52BB-70FB86AFD7A7}"/>
    <pc:docChg chg="delSld modSld sldOrd">
      <pc:chgData name="Ahmad, Hammad" userId="S::hza5260@psu.edu::95879853-68d6-4bfc-ac9e-6b40e6364612" providerId="AD" clId="Web-{0FE9E08B-45C0-E73F-52BB-70FB86AFD7A7}" dt="2024-04-18T20:56:30.908" v="410"/>
      <pc:docMkLst>
        <pc:docMk/>
      </pc:docMkLst>
      <pc:sldChg chg="modSp">
        <pc:chgData name="Ahmad, Hammad" userId="S::hza5260@psu.edu::95879853-68d6-4bfc-ac9e-6b40e6364612" providerId="AD" clId="Web-{0FE9E08B-45C0-E73F-52BB-70FB86AFD7A7}" dt="2024-04-18T20:48:48.173" v="407" actId="20577"/>
        <pc:sldMkLst>
          <pc:docMk/>
          <pc:sldMk cId="0" sldId="259"/>
        </pc:sldMkLst>
        <pc:spChg chg="mod">
          <ac:chgData name="Ahmad, Hammad" userId="S::hza5260@psu.edu::95879853-68d6-4bfc-ac9e-6b40e6364612" providerId="AD" clId="Web-{0FE9E08B-45C0-E73F-52BB-70FB86AFD7A7}" dt="2024-04-18T20:48:48.173" v="407" actId="20577"/>
          <ac:spMkLst>
            <pc:docMk/>
            <pc:sldMk cId="0" sldId="259"/>
            <ac:spMk id="10" creationId="{00000000-0000-0000-0000-000000000000}"/>
          </ac:spMkLst>
        </pc:spChg>
      </pc:sldChg>
      <pc:sldChg chg="ord">
        <pc:chgData name="Ahmad, Hammad" userId="S::hza5260@psu.edu::95879853-68d6-4bfc-ac9e-6b40e6364612" providerId="AD" clId="Web-{0FE9E08B-45C0-E73F-52BB-70FB86AFD7A7}" dt="2024-04-18T20:54:37.533" v="409"/>
        <pc:sldMkLst>
          <pc:docMk/>
          <pc:sldMk cId="0" sldId="260"/>
        </pc:sldMkLst>
      </pc:sldChg>
      <pc:sldChg chg="modSp">
        <pc:chgData name="Ahmad, Hammad" userId="S::hza5260@psu.edu::95879853-68d6-4bfc-ac9e-6b40e6364612" providerId="AD" clId="Web-{0FE9E08B-45C0-E73F-52BB-70FB86AFD7A7}" dt="2024-04-18T20:27:28.796" v="223" actId="20577"/>
        <pc:sldMkLst>
          <pc:docMk/>
          <pc:sldMk cId="0" sldId="261"/>
        </pc:sldMkLst>
        <pc:spChg chg="mod">
          <ac:chgData name="Ahmad, Hammad" userId="S::hza5260@psu.edu::95879853-68d6-4bfc-ac9e-6b40e6364612" providerId="AD" clId="Web-{0FE9E08B-45C0-E73F-52BB-70FB86AFD7A7}" dt="2024-04-18T20:27:28.796" v="223" actId="20577"/>
          <ac:spMkLst>
            <pc:docMk/>
            <pc:sldMk cId="0" sldId="261"/>
            <ac:spMk id="10" creationId="{00000000-0000-0000-0000-000000000000}"/>
          </ac:spMkLst>
        </pc:spChg>
      </pc:sldChg>
      <pc:sldChg chg="del">
        <pc:chgData name="Ahmad, Hammad" userId="S::hza5260@psu.edu::95879853-68d6-4bfc-ac9e-6b40e6364612" providerId="AD" clId="Web-{0FE9E08B-45C0-E73F-52BB-70FB86AFD7A7}" dt="2024-04-18T20:51:17.501" v="408"/>
        <pc:sldMkLst>
          <pc:docMk/>
          <pc:sldMk cId="0" sldId="262"/>
        </pc:sldMkLst>
      </pc:sldChg>
      <pc:sldChg chg="addSp delSp modSp">
        <pc:chgData name="Ahmad, Hammad" userId="S::hza5260@psu.edu::95879853-68d6-4bfc-ac9e-6b40e6364612" providerId="AD" clId="Web-{0FE9E08B-45C0-E73F-52BB-70FB86AFD7A7}" dt="2024-04-18T20:38:54.437" v="370"/>
        <pc:sldMkLst>
          <pc:docMk/>
          <pc:sldMk cId="1788952762" sldId="265"/>
        </pc:sldMkLst>
        <pc:spChg chg="add mod">
          <ac:chgData name="Ahmad, Hammad" userId="S::hza5260@psu.edu::95879853-68d6-4bfc-ac9e-6b40e6364612" providerId="AD" clId="Web-{0FE9E08B-45C0-E73F-52BB-70FB86AFD7A7}" dt="2024-04-18T20:37:26.937" v="364" actId="1076"/>
          <ac:spMkLst>
            <pc:docMk/>
            <pc:sldMk cId="1788952762" sldId="265"/>
            <ac:spMk id="2" creationId="{BFA29F1C-2B11-6CCB-2EE0-DD21DDDB7920}"/>
          </ac:spMkLst>
        </pc:spChg>
        <pc:spChg chg="add mod">
          <ac:chgData name="Ahmad, Hammad" userId="S::hza5260@psu.edu::95879853-68d6-4bfc-ac9e-6b40e6364612" providerId="AD" clId="Web-{0FE9E08B-45C0-E73F-52BB-70FB86AFD7A7}" dt="2024-04-18T20:35:17.578" v="361" actId="1076"/>
          <ac:spMkLst>
            <pc:docMk/>
            <pc:sldMk cId="1788952762" sldId="265"/>
            <ac:spMk id="3" creationId="{59C38E63-CA50-81D1-C537-555A18139F2C}"/>
          </ac:spMkLst>
        </pc:spChg>
        <pc:spChg chg="add del mod">
          <ac:chgData name="Ahmad, Hammad" userId="S::hza5260@psu.edu::95879853-68d6-4bfc-ac9e-6b40e6364612" providerId="AD" clId="Web-{0FE9E08B-45C0-E73F-52BB-70FB86AFD7A7}" dt="2024-04-18T20:33:14.531" v="336"/>
          <ac:spMkLst>
            <pc:docMk/>
            <pc:sldMk cId="1788952762" sldId="265"/>
            <ac:spMk id="4" creationId="{D9346BCF-2930-22A3-72C8-F136B345D6F8}"/>
          </ac:spMkLst>
        </pc:spChg>
        <pc:spChg chg="add del">
          <ac:chgData name="Ahmad, Hammad" userId="S::hza5260@psu.edu::95879853-68d6-4bfc-ac9e-6b40e6364612" providerId="AD" clId="Web-{0FE9E08B-45C0-E73F-52BB-70FB86AFD7A7}" dt="2024-04-18T20:38:19.266" v="369"/>
          <ac:spMkLst>
            <pc:docMk/>
            <pc:sldMk cId="1788952762" sldId="265"/>
            <ac:spMk id="8" creationId="{855674EE-4A29-D00C-084B-B02F35CCA16A}"/>
          </ac:spMkLst>
        </pc:spChg>
        <pc:spChg chg="add">
          <ac:chgData name="Ahmad, Hammad" userId="S::hza5260@psu.edu::95879853-68d6-4bfc-ac9e-6b40e6364612" providerId="AD" clId="Web-{0FE9E08B-45C0-E73F-52BB-70FB86AFD7A7}" dt="2024-04-18T20:38:54.437" v="370"/>
          <ac:spMkLst>
            <pc:docMk/>
            <pc:sldMk cId="1788952762" sldId="265"/>
            <ac:spMk id="9" creationId="{5F7D806A-23D8-62E6-041B-31240EF6DE38}"/>
          </ac:spMkLst>
        </pc:spChg>
        <pc:spChg chg="del">
          <ac:chgData name="Ahmad, Hammad" userId="S::hza5260@psu.edu::95879853-68d6-4bfc-ac9e-6b40e6364612" providerId="AD" clId="Web-{0FE9E08B-45C0-E73F-52BB-70FB86AFD7A7}" dt="2024-04-18T20:27:58.077" v="224"/>
          <ac:spMkLst>
            <pc:docMk/>
            <pc:sldMk cId="1788952762" sldId="265"/>
            <ac:spMk id="11" creationId="{E998134E-6189-DD04-A63B-F950536987C5}"/>
          </ac:spMkLst>
        </pc:spChg>
        <pc:spChg chg="mod">
          <ac:chgData name="Ahmad, Hammad" userId="S::hza5260@psu.edu::95879853-68d6-4bfc-ac9e-6b40e6364612" providerId="AD" clId="Web-{0FE9E08B-45C0-E73F-52BB-70FB86AFD7A7}" dt="2024-04-18T20:30:46.843" v="286" actId="1076"/>
          <ac:spMkLst>
            <pc:docMk/>
            <pc:sldMk cId="1788952762" sldId="265"/>
            <ac:spMk id="12" creationId="{33011A7B-1B99-FE45-3772-0A1B37BF5838}"/>
          </ac:spMkLst>
        </pc:spChg>
        <pc:spChg chg="del mod">
          <ac:chgData name="Ahmad, Hammad" userId="S::hza5260@psu.edu::95879853-68d6-4bfc-ac9e-6b40e6364612" providerId="AD" clId="Web-{0FE9E08B-45C0-E73F-52BB-70FB86AFD7A7}" dt="2024-04-18T20:21:10.748" v="4"/>
          <ac:spMkLst>
            <pc:docMk/>
            <pc:sldMk cId="1788952762" sldId="265"/>
            <ac:spMk id="13" creationId="{234F928B-A0EB-8222-47A7-06B647363741}"/>
          </ac:spMkLst>
        </pc:spChg>
        <pc:picChg chg="add mod">
          <ac:chgData name="Ahmad, Hammad" userId="S::hza5260@psu.edu::95879853-68d6-4bfc-ac9e-6b40e6364612" providerId="AD" clId="Web-{0FE9E08B-45C0-E73F-52BB-70FB86AFD7A7}" dt="2024-04-18T20:37:22.281" v="363" actId="1076"/>
          <ac:picMkLst>
            <pc:docMk/>
            <pc:sldMk cId="1788952762" sldId="265"/>
            <ac:picMk id="6" creationId="{0FFD04F7-D543-D365-CA22-3E37A83CC4DC}"/>
          </ac:picMkLst>
        </pc:picChg>
        <pc:picChg chg="add mod">
          <ac:chgData name="Ahmad, Hammad" userId="S::hza5260@psu.edu::95879853-68d6-4bfc-ac9e-6b40e6364612" providerId="AD" clId="Web-{0FE9E08B-45C0-E73F-52BB-70FB86AFD7A7}" dt="2024-04-18T20:37:46.859" v="367" actId="14100"/>
          <ac:picMkLst>
            <pc:docMk/>
            <pc:sldMk cId="1788952762" sldId="265"/>
            <ac:picMk id="7" creationId="{446BE31C-9786-FE98-ADA2-7DA17BCA0B24}"/>
          </ac:picMkLst>
        </pc:picChg>
      </pc:sldChg>
      <pc:sldChg chg="modSp">
        <pc:chgData name="Ahmad, Hammad" userId="S::hza5260@psu.edu::95879853-68d6-4bfc-ac9e-6b40e6364612" providerId="AD" clId="Web-{0FE9E08B-45C0-E73F-52BB-70FB86AFD7A7}" dt="2024-04-18T20:40:58.578" v="375"/>
        <pc:sldMkLst>
          <pc:docMk/>
          <pc:sldMk cId="3063262669" sldId="269"/>
        </pc:sldMkLst>
        <pc:picChg chg="mod modCrop">
          <ac:chgData name="Ahmad, Hammad" userId="S::hza5260@psu.edu::95879853-68d6-4bfc-ac9e-6b40e6364612" providerId="AD" clId="Web-{0FE9E08B-45C0-E73F-52BB-70FB86AFD7A7}" dt="2024-04-18T20:40:58.578" v="375"/>
          <ac:picMkLst>
            <pc:docMk/>
            <pc:sldMk cId="3063262669" sldId="269"/>
            <ac:picMk id="14" creationId="{A59077D6-31C6-950A-2CC3-2A9BB383D5C8}"/>
          </ac:picMkLst>
        </pc:picChg>
      </pc:sldChg>
      <pc:sldChg chg="ord">
        <pc:chgData name="Ahmad, Hammad" userId="S::hza5260@psu.edu::95879853-68d6-4bfc-ac9e-6b40e6364612" providerId="AD" clId="Web-{0FE9E08B-45C0-E73F-52BB-70FB86AFD7A7}" dt="2024-04-18T20:56:30.908" v="410"/>
        <pc:sldMkLst>
          <pc:docMk/>
          <pc:sldMk cId="1784881222" sldId="27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490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60" name="Google Shape;60;p12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4"/>
                </a:solidFill>
              </a:defRPr>
            </a:lvl1pPr>
            <a:lvl2pPr lvl="1">
              <a:buNone/>
              <a:defRPr>
                <a:solidFill>
                  <a:schemeClr val="accent4"/>
                </a:solidFill>
              </a:defRPr>
            </a:lvl2pPr>
            <a:lvl3pPr lvl="2">
              <a:buNone/>
              <a:defRPr>
                <a:solidFill>
                  <a:schemeClr val="accent4"/>
                </a:solidFill>
              </a:defRPr>
            </a:lvl3pPr>
            <a:lvl4pPr lvl="3">
              <a:buNone/>
              <a:defRPr>
                <a:solidFill>
                  <a:schemeClr val="accent4"/>
                </a:solidFill>
              </a:defRPr>
            </a:lvl4pPr>
            <a:lvl5pPr lvl="4">
              <a:buNone/>
              <a:defRPr>
                <a:solidFill>
                  <a:schemeClr val="accent4"/>
                </a:solidFill>
              </a:defRPr>
            </a:lvl5pPr>
            <a:lvl6pPr lvl="5">
              <a:buNone/>
              <a:defRPr>
                <a:solidFill>
                  <a:schemeClr val="accent4"/>
                </a:solidFill>
              </a:defRPr>
            </a:lvl6pPr>
            <a:lvl7pPr lvl="6">
              <a:buNone/>
              <a:defRPr>
                <a:solidFill>
                  <a:schemeClr val="accent4"/>
                </a:solidFill>
              </a:defRPr>
            </a:lvl7pPr>
            <a:lvl8pPr lvl="7">
              <a:buNone/>
              <a:defRPr>
                <a:solidFill>
                  <a:schemeClr val="accent4"/>
                </a:solidFill>
              </a:defRPr>
            </a:lvl8pPr>
            <a:lvl9pPr lvl="8">
              <a:buNone/>
              <a:defRPr>
                <a:solidFill>
                  <a:schemeClr val="accent4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2"/>
          </p:nvPr>
        </p:nvSpPr>
        <p:spPr>
          <a:xfrm>
            <a:off x="387975" y="789025"/>
            <a:ext cx="8520600" cy="8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TITLE_AND_BODY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accent4"/>
                </a:solidFill>
              </a:defRPr>
            </a:lvl1pPr>
            <a:lvl2pPr lvl="1" rtl="0">
              <a:buNone/>
              <a:defRPr>
                <a:solidFill>
                  <a:schemeClr val="accent4"/>
                </a:solidFill>
              </a:defRPr>
            </a:lvl2pPr>
            <a:lvl3pPr lvl="2" rtl="0">
              <a:buNone/>
              <a:defRPr>
                <a:solidFill>
                  <a:schemeClr val="accent4"/>
                </a:solidFill>
              </a:defRPr>
            </a:lvl3pPr>
            <a:lvl4pPr lvl="3" rtl="0">
              <a:buNone/>
              <a:defRPr>
                <a:solidFill>
                  <a:schemeClr val="accent4"/>
                </a:solidFill>
              </a:defRPr>
            </a:lvl4pPr>
            <a:lvl5pPr lvl="4" rtl="0">
              <a:buNone/>
              <a:defRPr>
                <a:solidFill>
                  <a:schemeClr val="accent4"/>
                </a:solidFill>
              </a:defRPr>
            </a:lvl5pPr>
            <a:lvl6pPr lvl="5" rtl="0">
              <a:buNone/>
              <a:defRPr>
                <a:solidFill>
                  <a:schemeClr val="accent4"/>
                </a:solidFill>
              </a:defRPr>
            </a:lvl6pPr>
            <a:lvl7pPr lvl="6" rtl="0">
              <a:buNone/>
              <a:defRPr>
                <a:solidFill>
                  <a:schemeClr val="accent4"/>
                </a:solidFill>
              </a:defRPr>
            </a:lvl7pPr>
            <a:lvl8pPr lvl="7" rtl="0">
              <a:buNone/>
              <a:defRPr>
                <a:solidFill>
                  <a:schemeClr val="accent4"/>
                </a:solidFill>
              </a:defRPr>
            </a:lvl8pPr>
            <a:lvl9pPr lvl="8" rtl="0">
              <a:buNone/>
              <a:defRPr>
                <a:solidFill>
                  <a:schemeClr val="accent4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4832400" y="13048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4"/>
                </a:solidFill>
              </a:defRPr>
            </a:lvl1pPr>
            <a:lvl2pPr lvl="1">
              <a:buNone/>
              <a:defRPr>
                <a:solidFill>
                  <a:schemeClr val="accent4"/>
                </a:solidFill>
              </a:defRPr>
            </a:lvl2pPr>
            <a:lvl3pPr lvl="2">
              <a:buNone/>
              <a:defRPr>
                <a:solidFill>
                  <a:schemeClr val="accent4"/>
                </a:solidFill>
              </a:defRPr>
            </a:lvl3pPr>
            <a:lvl4pPr lvl="3">
              <a:buNone/>
              <a:defRPr>
                <a:solidFill>
                  <a:schemeClr val="accent4"/>
                </a:solidFill>
              </a:defRPr>
            </a:lvl4pPr>
            <a:lvl5pPr lvl="4">
              <a:buNone/>
              <a:defRPr>
                <a:solidFill>
                  <a:schemeClr val="accent4"/>
                </a:solidFill>
              </a:defRPr>
            </a:lvl5pPr>
            <a:lvl6pPr lvl="5">
              <a:buNone/>
              <a:defRPr>
                <a:solidFill>
                  <a:schemeClr val="accent4"/>
                </a:solidFill>
              </a:defRPr>
            </a:lvl6pPr>
            <a:lvl7pPr lvl="6">
              <a:buNone/>
              <a:defRPr>
                <a:solidFill>
                  <a:schemeClr val="accent4"/>
                </a:solidFill>
              </a:defRPr>
            </a:lvl7pPr>
            <a:lvl8pPr lvl="7">
              <a:buNone/>
              <a:defRPr>
                <a:solidFill>
                  <a:schemeClr val="accent4"/>
                </a:solidFill>
              </a:defRPr>
            </a:lvl8pPr>
            <a:lvl9pPr lvl="8">
              <a:buNone/>
              <a:defRPr>
                <a:solidFill>
                  <a:schemeClr val="accent4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3"/>
          </p:nvPr>
        </p:nvSpPr>
        <p:spPr>
          <a:xfrm>
            <a:off x="386975" y="864000"/>
            <a:ext cx="8368200" cy="8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4"/>
          </p:nvPr>
        </p:nvSpPr>
        <p:spPr>
          <a:xfrm>
            <a:off x="4813725" y="3822525"/>
            <a:ext cx="3999900" cy="2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3050" algn="r" rtl="0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1pPr>
            <a:lvl2pPr marL="914400" lvl="1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2pPr>
            <a:lvl3pPr marL="1371600" lvl="2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3pPr>
            <a:lvl4pPr marL="1828800" lvl="3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4pPr>
            <a:lvl5pPr marL="2286000" lvl="4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5pPr>
            <a:lvl6pPr marL="2743200" lvl="5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6pPr>
            <a:lvl7pPr marL="3200400" lvl="6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7pPr>
            <a:lvl8pPr marL="3657600" lvl="7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8pPr>
            <a:lvl9pPr marL="4114800" lvl="8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Google Shape;46;p1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body" idx="2"/>
          </p:nvPr>
        </p:nvSpPr>
        <p:spPr>
          <a:xfrm>
            <a:off x="4832400" y="13048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ubTitle" idx="3"/>
          </p:nvPr>
        </p:nvSpPr>
        <p:spPr>
          <a:xfrm>
            <a:off x="386975" y="787800"/>
            <a:ext cx="8368200" cy="8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4"/>
          </p:nvPr>
        </p:nvSpPr>
        <p:spPr>
          <a:xfrm>
            <a:off x="4813725" y="3822525"/>
            <a:ext cx="3999900" cy="2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3050" algn="r" rtl="0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1pPr>
            <a:lvl2pPr marL="914400" lvl="1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2pPr>
            <a:lvl3pPr marL="1371600" lvl="2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3pPr>
            <a:lvl4pPr marL="1828800" lvl="3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4pPr>
            <a:lvl5pPr marL="2286000" lvl="4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5pPr>
            <a:lvl6pPr marL="2743200" lvl="5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6pPr>
            <a:lvl7pPr marL="3200400" lvl="6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7pPr>
            <a:lvl8pPr marL="3657600" lvl="7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8pPr>
            <a:lvl9pPr marL="4114800" lvl="8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accent4"/>
                </a:solidFill>
              </a:defRPr>
            </a:lvl1pPr>
            <a:lvl2pPr lvl="1" rtl="0">
              <a:buNone/>
              <a:defRPr>
                <a:solidFill>
                  <a:schemeClr val="accent4"/>
                </a:solidFill>
              </a:defRPr>
            </a:lvl2pPr>
            <a:lvl3pPr lvl="2" rtl="0">
              <a:buNone/>
              <a:defRPr>
                <a:solidFill>
                  <a:schemeClr val="accent4"/>
                </a:solidFill>
              </a:defRPr>
            </a:lvl3pPr>
            <a:lvl4pPr lvl="3" rtl="0">
              <a:buNone/>
              <a:defRPr>
                <a:solidFill>
                  <a:schemeClr val="accent4"/>
                </a:solidFill>
              </a:defRPr>
            </a:lvl4pPr>
            <a:lvl5pPr lvl="4" rtl="0">
              <a:buNone/>
              <a:defRPr>
                <a:solidFill>
                  <a:schemeClr val="accent4"/>
                </a:solidFill>
              </a:defRPr>
            </a:lvl5pPr>
            <a:lvl6pPr lvl="5" rtl="0">
              <a:buNone/>
              <a:defRPr>
                <a:solidFill>
                  <a:schemeClr val="accent4"/>
                </a:solidFill>
              </a:defRPr>
            </a:lvl6pPr>
            <a:lvl7pPr lvl="6" rtl="0">
              <a:buNone/>
              <a:defRPr>
                <a:solidFill>
                  <a:schemeClr val="accent4"/>
                </a:solidFill>
              </a:defRPr>
            </a:lvl7pPr>
            <a:lvl8pPr lvl="7" rtl="0">
              <a:buNone/>
              <a:defRPr>
                <a:solidFill>
                  <a:schemeClr val="accent4"/>
                </a:solidFill>
              </a:defRPr>
            </a:lvl8pPr>
            <a:lvl9pPr lvl="8" rtl="0">
              <a:buNone/>
              <a:defRPr>
                <a:solidFill>
                  <a:schemeClr val="accent4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visstraus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jpeg"/><Relationship Id="rId4" Type="http://schemas.openxmlformats.org/officeDocument/2006/relationships/hyperlink" Target="https://www.linkedin.com/in/codemo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linkedin.com/in/prad-nanduri/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gtrocket786.github.io/sgtrocket.github.io/" TargetMode="External"/><Relationship Id="rId2" Type="http://schemas.openxmlformats.org/officeDocument/2006/relationships/hyperlink" Target="https://www.linkedin.com/in/hammad-ahmad-5334551b8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50D645-D1B7-5807-0882-0342BE40B7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011A7B-1B99-FE45-3772-0A1B37BF5838}"/>
              </a:ext>
            </a:extLst>
          </p:cNvPr>
          <p:cNvSpPr txBox="1"/>
          <p:nvPr/>
        </p:nvSpPr>
        <p:spPr>
          <a:xfrm>
            <a:off x="1277899" y="513844"/>
            <a:ext cx="6593121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5400" dirty="0">
                <a:solidFill>
                  <a:srgbClr val="0070C0"/>
                </a:solidFill>
                <a:latin typeface="Modern No. 20"/>
              </a:rPr>
              <a:t>CALCQUEST</a:t>
            </a:r>
            <a:endParaRPr lang="en-US" sz="5400">
              <a:solidFill>
                <a:srgbClr val="0070C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A29F1C-2B11-6CCB-2EE0-DD21DDDB7920}"/>
              </a:ext>
            </a:extLst>
          </p:cNvPr>
          <p:cNvSpPr txBox="1"/>
          <p:nvPr/>
        </p:nvSpPr>
        <p:spPr>
          <a:xfrm>
            <a:off x="1502084" y="2311288"/>
            <a:ext cx="696926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Modern No. 20"/>
              </a:rPr>
              <a:t>Replacing Mathematical Stress with Fun!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C38E63-CA50-81D1-C537-555A18139F2C}"/>
              </a:ext>
            </a:extLst>
          </p:cNvPr>
          <p:cNvSpPr txBox="1"/>
          <p:nvPr/>
        </p:nvSpPr>
        <p:spPr>
          <a:xfrm>
            <a:off x="1011505" y="3226698"/>
            <a:ext cx="7459844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  <a:latin typeface="Amasis MT Pro"/>
              </a:rPr>
              <a:t>Zakaria Coulibaly  Pradyumna Nanduri  Hammad Ahmad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6" name="Picture 5" descr="A yellow and black drawing of a compass&#10;&#10;Description automatically generated">
            <a:extLst>
              <a:ext uri="{FF2B5EF4-FFF2-40B4-BE49-F238E27FC236}">
                <a16:creationId xmlns:a16="http://schemas.microsoft.com/office/drawing/2014/main" id="{0FFD04F7-D543-D365-CA22-3E37A83CC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243" y="-1896"/>
            <a:ext cx="2143125" cy="2143125"/>
          </a:xfrm>
          <a:prstGeom prst="rect">
            <a:avLst/>
          </a:prstGeom>
        </p:spPr>
      </p:pic>
      <p:pic>
        <p:nvPicPr>
          <p:cNvPr id="7" name="Picture 6" descr="A circle with a pencil and ruler on it&#10;&#10;Description automatically generated">
            <a:extLst>
              <a:ext uri="{FF2B5EF4-FFF2-40B4-BE49-F238E27FC236}">
                <a16:creationId xmlns:a16="http://schemas.microsoft.com/office/drawing/2014/main" id="{446BE31C-9786-FE98-ADA2-7DA17BCA0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12"/>
            <a:ext cx="2104435" cy="21292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F7D806A-23D8-62E6-041B-31240EF6DE38}"/>
              </a:ext>
            </a:extLst>
          </p:cNvPr>
          <p:cNvSpPr/>
          <p:nvPr/>
        </p:nvSpPr>
        <p:spPr>
          <a:xfrm>
            <a:off x="10115" y="4946256"/>
            <a:ext cx="9138942" cy="227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952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48050-7389-EB1A-8270-7DC6C69D4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27924"/>
            <a:ext cx="8520600" cy="572700"/>
          </a:xfrm>
        </p:spPr>
        <p:txBody>
          <a:bodyPr/>
          <a:lstStyle/>
          <a:p>
            <a:r>
              <a:rPr lang="en-US" dirty="0"/>
              <a:t>Authentication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D42A1-D2C4-821C-710B-B130DCC952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Welcome and Authentication feature of CalcQuest ensures a seamless onboarding experience for users.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It allows individuals to easily sign up or log in to their accounts, providing a personalized learning environment from the start.</a:t>
            </a:r>
          </a:p>
          <a:p>
            <a:pPr marL="1397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Fully implemented authentication functionality.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E42E51-E470-F418-4516-76DD2714FC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10" name="AutoShape 6" descr="Image">
            <a:extLst>
              <a:ext uri="{FF2B5EF4-FFF2-40B4-BE49-F238E27FC236}">
                <a16:creationId xmlns:a16="http://schemas.microsoft.com/office/drawing/2014/main" id="{71F9F0A2-EEF5-1C5C-8FAB-C0E252201D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14B1B9-0E1A-F96C-CD25-D45FA310A5C2}"/>
              </a:ext>
            </a:extLst>
          </p:cNvPr>
          <p:cNvSpPr/>
          <p:nvPr/>
        </p:nvSpPr>
        <p:spPr>
          <a:xfrm>
            <a:off x="5050" y="675023"/>
            <a:ext cx="9144000" cy="3609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D81A0DF3-0218-CA63-A11D-29923401A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248" y="0"/>
            <a:ext cx="23733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8723926-73C6-CEC3-47A3-EF1D93EEB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689" y="0"/>
            <a:ext cx="23733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881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User Interface and Experience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>
          <a:xfrm>
            <a:off x="386050" y="1210754"/>
            <a:ext cx="8368200" cy="842700"/>
          </a:xfrm>
        </p:spPr>
        <p:txBody>
          <a:bodyPr>
            <a:normAutofit/>
          </a:bodyPr>
          <a:lstStyle/>
          <a:p>
            <a:r>
              <a:rPr sz="2000" dirty="0"/>
              <a:t>A Closer Look at the App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222222"/>
                </a:solidFill>
                <a:latin typeface="Proxima Nova"/>
              </a:defRPr>
            </a:pP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8686800" cy="2586037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228600" y="1508670"/>
            <a:ext cx="4190999" cy="2586037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6750" y="1831675"/>
            <a:ext cx="4190999" cy="2346424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 dirty="0">
                <a:solidFill>
                  <a:srgbClr val="222222"/>
                </a:solidFill>
                <a:latin typeface="Proxima Nova"/>
              </a:rPr>
              <a:t>Intuitive Navigation:</a:t>
            </a:r>
            <a:r>
              <a:rPr sz="1300" b="0" i="0" dirty="0">
                <a:solidFill>
                  <a:srgbClr val="222222"/>
                </a:solidFill>
                <a:latin typeface="Proxima Nova"/>
              </a:rPr>
              <a:t> Designed for ease of use, allowing students to seamlessly explore various precalculus topics.</a:t>
            </a:r>
          </a:p>
          <a:p>
            <a:pPr marL="228600" lvl="1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 dirty="0">
                <a:solidFill>
                  <a:srgbClr val="222222"/>
                </a:solidFill>
                <a:latin typeface="Proxima Nova"/>
              </a:rPr>
              <a:t>Interactive Modules:</a:t>
            </a:r>
            <a:r>
              <a:rPr sz="1300" b="0" i="0" dirty="0">
                <a:solidFill>
                  <a:srgbClr val="222222"/>
                </a:solidFill>
                <a:latin typeface="Proxima Nova"/>
              </a:rPr>
              <a:t> Features engaging exercises and quizzes, promoting active learning and immediate feedback.</a:t>
            </a:r>
          </a:p>
          <a:p>
            <a:pPr marL="228600" lvl="1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 dirty="0">
                <a:solidFill>
                  <a:srgbClr val="222222"/>
                </a:solidFill>
                <a:latin typeface="Proxima Nova"/>
              </a:rPr>
              <a:t>Progress Tracking:</a:t>
            </a:r>
            <a:r>
              <a:rPr sz="1300" b="0" i="0" dirty="0">
                <a:solidFill>
                  <a:srgbClr val="222222"/>
                </a:solidFill>
                <a:latin typeface="Proxima Nova"/>
              </a:rPr>
              <a:t> Enables users to monitor their learning journey, celebrating achievements and identifying areas for improvement.</a:t>
            </a:r>
          </a:p>
          <a:p>
            <a:endParaRPr sz="1300" b="0" i="0" dirty="0">
              <a:solidFill>
                <a:srgbClr val="222222"/>
              </a:solidFill>
              <a:latin typeface="Proxima Nov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24400" y="1508670"/>
            <a:ext cx="4190999" cy="2586037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4724400" y="3942308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5EDCCC-DBF8-83A0-A049-7DA7175162AE}"/>
              </a:ext>
            </a:extLst>
          </p:cNvPr>
          <p:cNvSpPr/>
          <p:nvPr/>
        </p:nvSpPr>
        <p:spPr>
          <a:xfrm>
            <a:off x="5050" y="675023"/>
            <a:ext cx="9144000" cy="3609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294A43B-ED7E-50A7-2C7A-2E8CD635F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918" y="0"/>
            <a:ext cx="248298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9AA2E-B3E6-E09E-C524-9E3AE2388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8" y="197158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Home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8E3622-95EF-C16F-7F60-B3BB50C9F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8" y="1425774"/>
            <a:ext cx="3999900" cy="34164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Home Page in CalcQuest serves as the central hub for users to access all key functionalities and navigate learning journey.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From here, users can easily track their progress, explore and unlock courses, and engage with various learning tools.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Provides access to all other features.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4A7AE1-6F4E-D4F3-8FBB-0B182F8201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tx1"/>
                </a:solidFill>
              </a:rPr>
              <a:t>12</a:t>
            </a:fld>
            <a:endParaRPr lang="en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55D89A-9849-F4C2-8C9D-4E22E035FED1}"/>
              </a:ext>
            </a:extLst>
          </p:cNvPr>
          <p:cNvSpPr/>
          <p:nvPr/>
        </p:nvSpPr>
        <p:spPr>
          <a:xfrm>
            <a:off x="0" y="763542"/>
            <a:ext cx="9144000" cy="3609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C4CF16-B72A-DF3D-9E71-3665E366A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350" y="0"/>
            <a:ext cx="262826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6816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F9F55-163B-CA7C-2E08-CFCB671DA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9683"/>
            <a:ext cx="8520600" cy="572700"/>
          </a:xfrm>
        </p:spPr>
        <p:txBody>
          <a:bodyPr/>
          <a:lstStyle/>
          <a:p>
            <a:r>
              <a:rPr lang="en-US" dirty="0"/>
              <a:t>Tutorials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FC6FA-2ABB-BC97-0596-76318BDD9D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Pre-Quiz Tutorials provide users with essential introductory lessons before diving into full courses. </a:t>
            </a:r>
          </a:p>
          <a:p>
            <a:endParaRPr lang="en-US" dirty="0"/>
          </a:p>
          <a:p>
            <a:r>
              <a:rPr lang="en-US" dirty="0"/>
              <a:t>These tutorials help users grasp basic concepts and familiarize themselves with the language's fundamentals, ensuring a smoother learning experience.</a:t>
            </a:r>
          </a:p>
          <a:p>
            <a:endParaRPr lang="en-US" dirty="0"/>
          </a:p>
          <a:p>
            <a:r>
              <a:rPr lang="en-US" dirty="0"/>
              <a:t>Supplement to in-class learning.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DF2A04-4443-C1D2-8533-FD58D259F6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1DFFF3-A4D9-C63C-48C0-EB83C20ACF21}"/>
              </a:ext>
            </a:extLst>
          </p:cNvPr>
          <p:cNvSpPr/>
          <p:nvPr/>
        </p:nvSpPr>
        <p:spPr>
          <a:xfrm>
            <a:off x="5050" y="675023"/>
            <a:ext cx="9144000" cy="3609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7AAF49F-C93A-4A98-DEC8-B1FC1CD7F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706" y="0"/>
            <a:ext cx="23733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881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77358-2C75-645B-8BE9-E0973871C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438" y="188327"/>
            <a:ext cx="2966542" cy="572700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Courses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94558-BE25-7921-5E25-66D2CA5947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CalcQuest offers courses tailored to meet the syllabus of high-school or early College-level Pre-Calculus Courses.</a:t>
            </a:r>
          </a:p>
          <a:p>
            <a:endParaRPr lang="en-US" dirty="0"/>
          </a:p>
          <a:p>
            <a:r>
              <a:rPr lang="en-US" dirty="0"/>
              <a:t>Comprehensibly and sequentially tackles every aspect of Pre-Calculus.</a:t>
            </a:r>
          </a:p>
          <a:p>
            <a:endParaRPr lang="en-US" dirty="0"/>
          </a:p>
          <a:p>
            <a:r>
              <a:rPr lang="en-US" dirty="0"/>
              <a:t>Ensures learning is done to ensure a complete and thorough learning of Pre-Calculus.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E0A388-53EB-5A56-524B-BDA97047E4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04C683-3648-D975-5E2F-5F9C093517A4}"/>
              </a:ext>
            </a:extLst>
          </p:cNvPr>
          <p:cNvSpPr/>
          <p:nvPr/>
        </p:nvSpPr>
        <p:spPr>
          <a:xfrm>
            <a:off x="0" y="761027"/>
            <a:ext cx="9144000" cy="3609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B372B2C-33A0-1EFF-A8AD-878F3FC87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902" y="0"/>
            <a:ext cx="296654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051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F9B2F-1659-63D5-C055-6AB4DB228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8" y="129579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Lives and Purpose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6DB42-5284-8DE1-3064-710176F5E6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Lives System introduces an element of challenge and accountability to the learning process. </a:t>
            </a:r>
          </a:p>
          <a:p>
            <a:endParaRPr lang="en-US" dirty="0"/>
          </a:p>
          <a:p>
            <a:r>
              <a:rPr lang="en-US" dirty="0"/>
              <a:t>Users are given a limited number of lives, which are deducted with each incorrect answer during lessons. This encourages users to focus and learn more effectively.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3B7FA2-AC3F-88B2-DAFB-0361BAFDD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C877BD-287B-4EC3-3145-F45AE5C50F2D}"/>
              </a:ext>
            </a:extLst>
          </p:cNvPr>
          <p:cNvSpPr/>
          <p:nvPr/>
        </p:nvSpPr>
        <p:spPr>
          <a:xfrm>
            <a:off x="0" y="751868"/>
            <a:ext cx="9144000" cy="3609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B0866FF-519C-BF95-EA27-3C7F5D4E8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018" y="0"/>
            <a:ext cx="23733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097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50AA5-F014-67D7-6428-A34A7370A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7832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Rewards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28AEBC-5669-FB6D-AA31-1425F25540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CalcQuest's Rewards system incentivizes users to stay engaged and motivated throughout their language learning journey. </a:t>
            </a:r>
          </a:p>
          <a:p>
            <a:endParaRPr lang="en-US" dirty="0"/>
          </a:p>
          <a:p>
            <a:r>
              <a:rPr lang="en-US" dirty="0"/>
              <a:t>Users can earn rewards such as streak bonuses, achievements, and virtual currency by completing lessons, maintaining consistency, and achieving milestones.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D81C15-5245-0A18-86F1-A3B21C08B1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8FE316-E6E5-4DD5-6A1F-4D3839F64EDE}"/>
              </a:ext>
            </a:extLst>
          </p:cNvPr>
          <p:cNvSpPr/>
          <p:nvPr/>
        </p:nvSpPr>
        <p:spPr>
          <a:xfrm>
            <a:off x="5050" y="675023"/>
            <a:ext cx="9144000" cy="3609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B5B51CB-E12A-09AF-0C74-9330EF743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050" y="0"/>
            <a:ext cx="23733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174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3A6D8-463A-6889-D42A-51AE278B5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05087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Leaderboards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B82D8-9C9C-8B66-2BAE-64D6F1FC4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75342"/>
            <a:ext cx="4527000" cy="3781475"/>
          </a:xfrm>
        </p:spPr>
        <p:txBody>
          <a:bodyPr/>
          <a:lstStyle/>
          <a:p>
            <a:r>
              <a:rPr lang="en-US" dirty="0"/>
              <a:t>The Leaderboards feature allows users to engage in friendly competition with friends and other learners. </a:t>
            </a:r>
          </a:p>
          <a:p>
            <a:endParaRPr lang="en-US" dirty="0"/>
          </a:p>
          <a:p>
            <a:r>
              <a:rPr lang="en-US" dirty="0"/>
              <a:t>By earning points and climbing the ranks on leaderboards, users can track their progress, compare their performance with others, and stay motivated to achieve their Math mastery goals.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1EC316-841A-C5F9-3256-2E30214937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77CE36-E905-CB69-FBEC-D87B470F2EEA}"/>
              </a:ext>
            </a:extLst>
          </p:cNvPr>
          <p:cNvSpPr/>
          <p:nvPr/>
        </p:nvSpPr>
        <p:spPr>
          <a:xfrm>
            <a:off x="5050" y="675023"/>
            <a:ext cx="9144000" cy="3609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F4F6B48-54CC-2468-36D3-F99FBEC9C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0" y="0"/>
            <a:ext cx="25463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701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Conclusio</a:t>
            </a:r>
            <a:r>
              <a:rPr lang="en-US" dirty="0"/>
              <a:t>n</a:t>
            </a:r>
            <a:endParaRPr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t>Transforming Education Together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222222"/>
                </a:solidFill>
                <a:latin typeface="Proxima Nova"/>
              </a:defRPr>
            </a:pP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8600" y="1508670"/>
            <a:ext cx="4190999" cy="3203441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Calibri"/>
              <a:buChar char="-"/>
            </a:pPr>
            <a:r>
              <a:rPr sz="1300" b="1" i="0" dirty="0">
                <a:solidFill>
                  <a:srgbClr val="222222"/>
                </a:solidFill>
                <a:latin typeface="Proxima Nova"/>
              </a:rPr>
              <a:t>Revolutionary Learning Platform:</a:t>
            </a:r>
            <a:r>
              <a:rPr sz="1300" b="0" i="0" dirty="0">
                <a:solidFill>
                  <a:srgbClr val="222222"/>
                </a:solidFill>
                <a:latin typeface="Proxima Nova"/>
              </a:rPr>
              <a:t> The Precalculus Mastery Mobile Application has set a new standard in educational technology with its gamified learning approach.</a:t>
            </a:r>
            <a:endParaRPr lang="en-US" sz="1300" dirty="0">
              <a:solidFill>
                <a:srgbClr val="222222"/>
              </a:solidFill>
              <a:latin typeface="Proxima Nova"/>
            </a:endParaRPr>
          </a:p>
          <a:p>
            <a:pPr marL="228600" indent="-91440">
              <a:spcAft>
                <a:spcPts val="800"/>
              </a:spcAft>
              <a:buSzPct val="100000"/>
              <a:buFont typeface="Calibri"/>
              <a:buChar char="-"/>
            </a:pPr>
            <a:r>
              <a:rPr lang="en-US" sz="1300" b="1" i="0">
                <a:solidFill>
                  <a:srgbClr val="222222"/>
                </a:solidFill>
                <a:latin typeface="Proxima Nova"/>
              </a:rPr>
              <a:t>Expectations from launching th</a:t>
            </a:r>
            <a:r>
              <a:rPr lang="en-US" sz="1300" b="1">
                <a:solidFill>
                  <a:srgbClr val="222222"/>
                </a:solidFill>
                <a:latin typeface="Proxima Nova"/>
              </a:rPr>
              <a:t>e application real-time</a:t>
            </a:r>
            <a:r>
              <a:rPr lang="en-US" sz="1300">
                <a:solidFill>
                  <a:srgbClr val="222222"/>
                </a:solidFill>
                <a:latin typeface="Proxima Nova"/>
              </a:rPr>
              <a:t>: </a:t>
            </a:r>
          </a:p>
          <a:p>
            <a:pPr marL="228600" lvl="1" indent="-91440">
              <a:spcAft>
                <a:spcPts val="800"/>
              </a:spcAft>
              <a:buSzPct val="100000"/>
              <a:buFont typeface="Courier New"/>
              <a:buChar char="o"/>
            </a:pPr>
            <a:r>
              <a:rPr lang="en-US" sz="1300" dirty="0">
                <a:solidFill>
                  <a:srgbClr val="222222"/>
                </a:solidFill>
                <a:latin typeface="Proxima Nova"/>
              </a:rPr>
              <a:t> Unified learning with a community to chat about solutions and concepts.</a:t>
            </a:r>
            <a:endParaRPr lang="en-US"/>
          </a:p>
          <a:p>
            <a:pPr marL="422910" lvl="1" indent="-285750">
              <a:spcAft>
                <a:spcPts val="800"/>
              </a:spcAft>
              <a:buFont typeface="Courier New"/>
              <a:buChar char="o"/>
            </a:pPr>
            <a:r>
              <a:rPr lang="en-US" sz="1300" dirty="0">
                <a:solidFill>
                  <a:srgbClr val="222222"/>
                </a:solidFill>
                <a:latin typeface="Proxima Nova"/>
              </a:rPr>
              <a:t>Badges to show and encourage competition in the community.</a:t>
            </a:r>
          </a:p>
          <a:p>
            <a:pPr marL="422910" lvl="1" indent="-285750">
              <a:spcAft>
                <a:spcPts val="800"/>
              </a:spcAft>
              <a:buFont typeface="Courier New"/>
              <a:buChar char="o"/>
            </a:pPr>
            <a:r>
              <a:rPr lang="en-US" sz="1300" dirty="0">
                <a:solidFill>
                  <a:srgbClr val="222222"/>
                </a:solidFill>
                <a:latin typeface="Proxima Nova"/>
              </a:rPr>
              <a:t>Adding advanced courses and concepts to challenge the user and improve the scope of the application.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3" name="Picture 12" descr="tmprxpclox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Project Team and Advisors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t>The Minds Behind the Innovation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222222"/>
                </a:solidFill>
                <a:latin typeface="Proxima Nova"/>
              </a:defRPr>
            </a:pP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8600" y="1508670"/>
            <a:ext cx="4190999" cy="2552104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 dirty="0">
                <a:solidFill>
                  <a:srgbClr val="222222"/>
                </a:solidFill>
                <a:latin typeface="Proxima Nova"/>
              </a:rPr>
              <a:t>Team Members:</a:t>
            </a:r>
            <a:r>
              <a:rPr sz="1300" b="0" i="0" dirty="0">
                <a:solidFill>
                  <a:srgbClr val="222222"/>
                </a:solidFill>
                <a:latin typeface="Proxima Nova"/>
              </a:rPr>
              <a:t> Zakaria Coulibaly, Pradyumna Nanduri, Hammad Ahmad - A diverse team with a unified goal to transform precalculus education.</a:t>
            </a:r>
          </a:p>
          <a:p>
            <a:pPr marL="228600" lvl="1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 dirty="0">
                <a:solidFill>
                  <a:srgbClr val="222222"/>
                </a:solidFill>
                <a:latin typeface="Proxima Nova"/>
              </a:rPr>
              <a:t>Advisory Support:</a:t>
            </a:r>
            <a:r>
              <a:rPr sz="1300" b="0" i="0" dirty="0">
                <a:solidFill>
                  <a:srgbClr val="222222"/>
                </a:solidFill>
                <a:latin typeface="Proxima Nova"/>
              </a:rPr>
              <a:t> Guided by Dr. Kabir, Assistant Professor, leveraging academic insights and technical expertise to refine the application's educational impact.</a:t>
            </a:r>
          </a:p>
          <a:p>
            <a:pPr marL="228600" lvl="1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 dirty="0">
                <a:solidFill>
                  <a:srgbClr val="222222"/>
                </a:solidFill>
                <a:latin typeface="Proxima Nova"/>
              </a:rPr>
              <a:t>Collaborative Effort:</a:t>
            </a:r>
            <a:r>
              <a:rPr sz="1300" b="0" i="0" dirty="0">
                <a:solidFill>
                  <a:srgbClr val="222222"/>
                </a:solidFill>
                <a:latin typeface="Proxima Nova"/>
              </a:rPr>
              <a:t> A synergy of computer science and educational theory, embodying a blend of technical skill and pedagogical innovation.</a:t>
            </a:r>
          </a:p>
          <a:p>
            <a:endParaRPr sz="1300" b="0" i="0" dirty="0">
              <a:solidFill>
                <a:srgbClr val="222222"/>
              </a:solidFill>
              <a:latin typeface="Proxima Nov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3" name="Picture 12" descr="tmpcq1nxrl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CC6E6-2A3C-D655-905E-3C6516BDD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0" i="0" dirty="0">
                <a:solidFill>
                  <a:srgbClr val="222222"/>
                </a:solidFill>
                <a:latin typeface="Proxima Nova"/>
              </a:rPr>
              <a:t>Zakaria Coulibaly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8A4DE4-8334-1E2A-6767-82071A53989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https://github.com/levisstrauss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https://www.linkedin.com/in/codemon/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marL="13970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Expected Graduation: Summer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D0D9C4-C264-8D69-A03F-050A70E3C9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102EE1DC-DD66-7E09-80BF-B1162DB22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8960"/>
            <a:ext cx="9144000" cy="307777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Lead Programmer, UI/UX Design, React Native, JavaScript, Python scripting, and code maintenance.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819D4F-ADD1-7B3A-DC66-980BFC824013}"/>
              </a:ext>
            </a:extLst>
          </p:cNvPr>
          <p:cNvSpPr/>
          <p:nvPr/>
        </p:nvSpPr>
        <p:spPr>
          <a:xfrm>
            <a:off x="1" y="3546764"/>
            <a:ext cx="9144000" cy="159673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3FC121-442D-6DFB-F850-302A9C49798B}"/>
              </a:ext>
            </a:extLst>
          </p:cNvPr>
          <p:cNvSpPr/>
          <p:nvPr/>
        </p:nvSpPr>
        <p:spPr>
          <a:xfrm>
            <a:off x="3906982" y="976737"/>
            <a:ext cx="1025236" cy="257002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erson in a suit&#10;&#10;Description automatically generated">
            <a:extLst>
              <a:ext uri="{FF2B5EF4-FFF2-40B4-BE49-F238E27FC236}">
                <a16:creationId xmlns:a16="http://schemas.microsoft.com/office/drawing/2014/main" id="{A64C6C4D-5C50-BE72-F153-52706F3489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76737"/>
            <a:ext cx="3906982" cy="416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39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99C892-63F2-6F91-AAC6-E16401E467C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2218" y="1304875"/>
            <a:ext cx="3900082" cy="224188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https://www.linkedin.com/in/prad-nanduri/</a:t>
            </a:r>
            <a:endParaRPr lang="en-US" dirty="0">
              <a:solidFill>
                <a:schemeClr val="tx1"/>
              </a:solidFill>
            </a:endParaRP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Expected Graduation: Spring 2024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97649-D026-CFF1-E628-02FF9B4D13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B55A3535-0EC7-60BC-9F58-627F92623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9141"/>
            <a:ext cx="9144000" cy="307777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Programmer, specializing in JavaScript</a:t>
            </a:r>
            <a:r>
              <a:rPr lang="en-US" altLang="en-US" dirty="0">
                <a:solidFill>
                  <a:srgbClr val="BCBE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Database Management (MongoDB)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and project organization.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22B3C-4BE1-97FF-97F7-22C7816E9E0C}"/>
              </a:ext>
            </a:extLst>
          </p:cNvPr>
          <p:cNvSpPr txBox="1"/>
          <p:nvPr/>
        </p:nvSpPr>
        <p:spPr>
          <a:xfrm>
            <a:off x="193935" y="174358"/>
            <a:ext cx="73013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oxima Nova" panose="020B0604020202020204" charset="0"/>
              </a:rPr>
              <a:t>Pradyumna Nanduri</a:t>
            </a:r>
            <a:endParaRPr lang="en-US" sz="2400" dirty="0">
              <a:solidFill>
                <a:schemeClr val="tx1"/>
              </a:solidFill>
              <a:latin typeface="Proxima Nova" panose="020B060402020202020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AEC6BA-4672-B35D-3AF4-65C23876933A}"/>
              </a:ext>
            </a:extLst>
          </p:cNvPr>
          <p:cNvSpPr/>
          <p:nvPr/>
        </p:nvSpPr>
        <p:spPr>
          <a:xfrm>
            <a:off x="1" y="3546764"/>
            <a:ext cx="9144000" cy="159673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32E647-C903-4F55-0A89-DD4BDEA7C2BB}"/>
              </a:ext>
            </a:extLst>
          </p:cNvPr>
          <p:cNvSpPr/>
          <p:nvPr/>
        </p:nvSpPr>
        <p:spPr>
          <a:xfrm>
            <a:off x="3906982" y="976737"/>
            <a:ext cx="1025236" cy="257002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person in a suit and tie standing in front of a sign&#10;&#10;Description automatically generated">
            <a:extLst>
              <a:ext uri="{FF2B5EF4-FFF2-40B4-BE49-F238E27FC236}">
                <a16:creationId xmlns:a16="http://schemas.microsoft.com/office/drawing/2014/main" id="{5FE8E9C6-1255-7D63-D4D2-CFC9238BE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6918"/>
            <a:ext cx="3900082" cy="415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84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E9395-E46B-9206-2141-20A3E0520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Hammad Ahmad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0EF655-7D52-9FF9-83D9-83F489D19E6C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4832400" y="1060442"/>
            <a:ext cx="3999900" cy="2423598"/>
          </a:xfrm>
        </p:spPr>
        <p:txBody>
          <a:bodyPr>
            <a:norm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https://www.linkedin.com/in/hammad-ahmad-5334551b8/</a:t>
            </a:r>
            <a:endParaRPr lang="en-US" sz="1400" dirty="0">
              <a:solidFill>
                <a:schemeClr val="tx1"/>
              </a:solidFill>
            </a:endParaRPr>
          </a:p>
          <a:p>
            <a:pPr algn="l"/>
            <a:r>
              <a:rPr lang="en-US" sz="14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https://sgtrocket786.github.io/sgtrocket.github.io/</a:t>
            </a:r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800" dirty="0">
              <a:solidFill>
                <a:schemeClr val="tx1"/>
              </a:solidFill>
            </a:endParaRPr>
          </a:p>
          <a:p>
            <a:pPr marL="184150" indent="0" algn="l">
              <a:buNone/>
            </a:pPr>
            <a:r>
              <a:rPr lang="en-US" sz="1800" dirty="0">
                <a:solidFill>
                  <a:schemeClr val="tx1"/>
                </a:solidFill>
              </a:rPr>
              <a:t>Expected Graduation: Fall 2024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BC6C6833-C919-F8BF-DF74-FC1C5E7E3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89941"/>
            <a:ext cx="9144000" cy="307777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+mj-lt"/>
              </a:rPr>
              <a:t>Database Architecture, JavaScript and Web Development, SQL, management, brainstorming, and presentation.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B2625C-D25F-0395-2BD4-E93DA09F144F}"/>
              </a:ext>
            </a:extLst>
          </p:cNvPr>
          <p:cNvSpPr/>
          <p:nvPr/>
        </p:nvSpPr>
        <p:spPr>
          <a:xfrm>
            <a:off x="1" y="3546764"/>
            <a:ext cx="9144000" cy="159673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0BCEB9-E3B0-6F20-831F-D94B4C50AC17}"/>
              </a:ext>
            </a:extLst>
          </p:cNvPr>
          <p:cNvSpPr/>
          <p:nvPr/>
        </p:nvSpPr>
        <p:spPr>
          <a:xfrm>
            <a:off x="3013365" y="997718"/>
            <a:ext cx="1953490" cy="254904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erson in a long coat&#10;&#10;Description automatically generated">
            <a:extLst>
              <a:ext uri="{FF2B5EF4-FFF2-40B4-BE49-F238E27FC236}">
                <a16:creationId xmlns:a16="http://schemas.microsoft.com/office/drawing/2014/main" id="{A59077D6-31C6-950A-2CC3-2A9BB383D5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15" t="21010" r="15644" b="5049"/>
          <a:stretch/>
        </p:blipFill>
        <p:spPr>
          <a:xfrm>
            <a:off x="0" y="997718"/>
            <a:ext cx="3018307" cy="415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262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5218" y="81048"/>
            <a:ext cx="8520600" cy="572700"/>
          </a:xfrm>
        </p:spPr>
        <p:txBody>
          <a:bodyPr>
            <a:normAutofit fontScale="90000"/>
          </a:bodyPr>
          <a:lstStyle/>
          <a:p>
            <a:r>
              <a:rPr dirty="0"/>
              <a:t>Precalculus Mastery Mobile Application</a:t>
            </a:r>
            <a:br>
              <a:rPr lang="en-US" dirty="0"/>
            </a:br>
            <a:endParaRPr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>
          <a:xfrm>
            <a:off x="420777" y="1026075"/>
            <a:ext cx="7997644" cy="554163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+mj-lt"/>
              </a:rPr>
              <a:t>CALCQUEST: </a:t>
            </a:r>
            <a:r>
              <a:rPr sz="2000" dirty="0">
                <a:solidFill>
                  <a:schemeClr val="tx1"/>
                </a:solidFill>
              </a:rPr>
              <a:t>A Comprehensive Overview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222222"/>
                </a:solidFill>
                <a:latin typeface="Proxima Nova"/>
              </a:defRPr>
            </a:pP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8686800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228600" y="1508670"/>
            <a:ext cx="4190999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8600" y="1705684"/>
            <a:ext cx="4190999" cy="3003386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 dirty="0">
                <a:solidFill>
                  <a:srgbClr val="222222"/>
                </a:solidFill>
                <a:latin typeface="Proxima Nova"/>
              </a:rPr>
              <a:t>Educational Paradigm Shift:</a:t>
            </a:r>
            <a:r>
              <a:rPr sz="1300" b="0" i="0" dirty="0">
                <a:solidFill>
                  <a:srgbClr val="222222"/>
                </a:solidFill>
                <a:latin typeface="Proxima Nova"/>
              </a:rPr>
              <a:t> Introduces gamified learning to precalculus, engaging students with rewards for academic achievements, enhancing motivation and comprehension.</a:t>
            </a:r>
          </a:p>
          <a:p>
            <a:pPr marL="228600" lvl="1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 dirty="0">
                <a:solidFill>
                  <a:srgbClr val="222222"/>
                </a:solidFill>
                <a:latin typeface="Proxima Nova"/>
              </a:rPr>
              <a:t>Comprehensive Curriculum:</a:t>
            </a:r>
            <a:r>
              <a:rPr sz="1300" b="0" i="0" dirty="0">
                <a:solidFill>
                  <a:srgbClr val="222222"/>
                </a:solidFill>
                <a:latin typeface="Proxima Nova"/>
              </a:rPr>
              <a:t> Covers essential precalculus concepts </a:t>
            </a:r>
            <a:r>
              <a:rPr lang="en-US" sz="1300" b="0" i="0" dirty="0">
                <a:solidFill>
                  <a:srgbClr val="222222"/>
                </a:solidFill>
                <a:latin typeface="Proxima Nova"/>
              </a:rPr>
              <a:t>such as</a:t>
            </a:r>
            <a:r>
              <a:rPr sz="1300" b="0" i="0" dirty="0">
                <a:solidFill>
                  <a:srgbClr val="222222"/>
                </a:solidFill>
                <a:latin typeface="Proxima Nova"/>
              </a:rPr>
              <a:t> trigonometry, functions, and complex numbers, designed for in-depth understanding.</a:t>
            </a:r>
          </a:p>
          <a:p>
            <a:pPr marL="228600" lvl="1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 dirty="0">
                <a:solidFill>
                  <a:srgbClr val="222222"/>
                </a:solidFill>
                <a:latin typeface="Proxima Nova"/>
              </a:rPr>
              <a:t>Cross-Platform Accessibility:</a:t>
            </a:r>
            <a:r>
              <a:rPr sz="1300" b="0" i="0" dirty="0">
                <a:solidFill>
                  <a:srgbClr val="222222"/>
                </a:solidFill>
                <a:latin typeface="Proxima Nova"/>
              </a:rPr>
              <a:t> Developed with React Native, ensuring seamless use across various devices, enabling learning anytime, anywhere.</a:t>
            </a:r>
          </a:p>
          <a:p>
            <a:endParaRPr sz="1300" b="0" i="0" dirty="0">
              <a:solidFill>
                <a:srgbClr val="222222"/>
              </a:solidFill>
              <a:latin typeface="Proxima Nov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24400" y="1508670"/>
            <a:ext cx="4190999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3" name="Picture 12" descr="tmp647krik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9" y="1819098"/>
            <a:ext cx="4190999" cy="235937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4C797F-8247-9729-E3E5-EA67D0C08C0F}"/>
              </a:ext>
            </a:extLst>
          </p:cNvPr>
          <p:cNvSpPr/>
          <p:nvPr/>
        </p:nvSpPr>
        <p:spPr>
          <a:xfrm>
            <a:off x="0" y="609600"/>
            <a:ext cx="9144000" cy="2431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75" y="64025"/>
            <a:ext cx="8520600" cy="572700"/>
          </a:xfrm>
        </p:spPr>
        <p:txBody>
          <a:bodyPr/>
          <a:lstStyle/>
          <a:p>
            <a:r>
              <a:rPr dirty="0"/>
              <a:t>Development Process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>
          <a:xfrm>
            <a:off x="393902" y="1073192"/>
            <a:ext cx="7776980" cy="517222"/>
          </a:xfrm>
        </p:spPr>
        <p:txBody>
          <a:bodyPr>
            <a:normAutofit/>
          </a:bodyPr>
          <a:lstStyle/>
          <a:p>
            <a:r>
              <a:rPr sz="2000" dirty="0"/>
              <a:t>From Concept</a:t>
            </a:r>
            <a:r>
              <a:rPr lang="en-US" sz="2000" dirty="0"/>
              <a:t>ion</a:t>
            </a:r>
            <a:r>
              <a:rPr sz="2000" dirty="0"/>
              <a:t> to Launch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15597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222222"/>
                </a:solidFill>
                <a:latin typeface="Proxima Nova"/>
              </a:defRPr>
            </a:pP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8600" y="1707204"/>
            <a:ext cx="4190999" cy="2803332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 dirty="0">
                <a:solidFill>
                  <a:srgbClr val="222222"/>
                </a:solidFill>
                <a:latin typeface="Proxima Nova"/>
              </a:rPr>
              <a:t>Idea Inception:</a:t>
            </a:r>
            <a:r>
              <a:rPr sz="1300" b="0" i="0" dirty="0">
                <a:solidFill>
                  <a:srgbClr val="222222"/>
                </a:solidFill>
                <a:latin typeface="Proxima Nova"/>
              </a:rPr>
              <a:t> The project began with a vision to make precalculus learning more engaging and accessible.</a:t>
            </a:r>
          </a:p>
          <a:p>
            <a:pPr marL="228600" lvl="1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 dirty="0">
                <a:solidFill>
                  <a:srgbClr val="222222"/>
                </a:solidFill>
                <a:latin typeface="Proxima Nova"/>
              </a:rPr>
              <a:t>Technical Challenges:</a:t>
            </a:r>
            <a:r>
              <a:rPr sz="1300" b="0" i="0" dirty="0">
                <a:solidFill>
                  <a:srgbClr val="222222"/>
                </a:solidFill>
                <a:latin typeface="Proxima Nova"/>
              </a:rPr>
              <a:t> Addressing cross-platform compatibility and integrating diverse educational content</a:t>
            </a:r>
            <a:r>
              <a:rPr lang="en-US" sz="1300" b="0" i="0" dirty="0">
                <a:solidFill>
                  <a:srgbClr val="222222"/>
                </a:solidFill>
                <a:latin typeface="Proxima Nova"/>
              </a:rPr>
              <a:t> into a game-based learning environment.</a:t>
            </a:r>
            <a:endParaRPr sz="1300" b="0" i="0" dirty="0">
              <a:solidFill>
                <a:srgbClr val="222222"/>
              </a:solidFill>
              <a:latin typeface="Proxima Nova"/>
            </a:endParaRPr>
          </a:p>
          <a:p>
            <a:pPr marL="228600" lvl="1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 dirty="0">
                <a:solidFill>
                  <a:srgbClr val="222222"/>
                </a:solidFill>
                <a:latin typeface="Proxima Nova"/>
              </a:rPr>
              <a:t>Solutions and Successes:</a:t>
            </a:r>
            <a:r>
              <a:rPr sz="1300" b="0" i="0" dirty="0">
                <a:solidFill>
                  <a:srgbClr val="222222"/>
                </a:solidFill>
                <a:latin typeface="Proxima Nova"/>
              </a:rPr>
              <a:t> Leveraged React Native for development efficiency, Firebase for real-time data management, and Contentful for flexible content delivery.</a:t>
            </a:r>
          </a:p>
          <a:p>
            <a:endParaRPr sz="1300" b="0" i="0" dirty="0">
              <a:solidFill>
                <a:srgbClr val="222222"/>
              </a:solidFill>
              <a:latin typeface="Proxima Nov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3" name="Picture 12" descr="tmpo7ub9fm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799607"/>
            <a:ext cx="4190999" cy="235937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549977-3065-770E-7936-65B59604D436}"/>
              </a:ext>
            </a:extLst>
          </p:cNvPr>
          <p:cNvSpPr/>
          <p:nvPr/>
        </p:nvSpPr>
        <p:spPr>
          <a:xfrm>
            <a:off x="0" y="581247"/>
            <a:ext cx="9144000" cy="2827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58263"/>
            <a:ext cx="8520600" cy="572700"/>
          </a:xfrm>
        </p:spPr>
        <p:txBody>
          <a:bodyPr/>
          <a:lstStyle/>
          <a:p>
            <a:r>
              <a:rPr dirty="0"/>
              <a:t>Comparative Analysis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>
          <a:xfrm>
            <a:off x="311700" y="919448"/>
            <a:ext cx="8368200" cy="842700"/>
          </a:xfrm>
        </p:spPr>
        <p:txBody>
          <a:bodyPr>
            <a:normAutofit/>
          </a:bodyPr>
          <a:lstStyle/>
          <a:p>
            <a:r>
              <a:rPr lang="en-US" sz="2000" dirty="0"/>
              <a:t>CalcQuest </a:t>
            </a:r>
            <a:r>
              <a:rPr sz="2000" dirty="0"/>
              <a:t>vs Traditional Methods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222222"/>
                </a:solidFill>
                <a:latin typeface="Proxima Nova"/>
              </a:defRPr>
            </a:pP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8686800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228600" y="1508670"/>
            <a:ext cx="4190999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8600" y="1508670"/>
            <a:ext cx="4190999" cy="2757785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 dirty="0">
                <a:solidFill>
                  <a:srgbClr val="222222"/>
                </a:solidFill>
                <a:latin typeface="Proxima Nova"/>
              </a:rPr>
              <a:t>Engagement and Interactivity:</a:t>
            </a:r>
            <a:r>
              <a:rPr sz="1300" b="0" i="0" dirty="0">
                <a:solidFill>
                  <a:srgbClr val="222222"/>
                </a:solidFill>
                <a:latin typeface="Proxima Nova"/>
              </a:rPr>
              <a:t> The app introduces gamification and interactive modules, unlike traditional textbooks and lectures.</a:t>
            </a:r>
          </a:p>
          <a:p>
            <a:pPr marL="228600" lvl="1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 dirty="0">
                <a:solidFill>
                  <a:srgbClr val="222222"/>
                </a:solidFill>
                <a:latin typeface="Proxima Nova"/>
              </a:rPr>
              <a:t>Accessibility and Convenience:</a:t>
            </a:r>
            <a:r>
              <a:rPr sz="1300" b="0" i="0" dirty="0">
                <a:solidFill>
                  <a:srgbClr val="222222"/>
                </a:solidFill>
                <a:latin typeface="Proxima Nova"/>
              </a:rPr>
              <a:t> Available anytime, anywhere, on multiple devices, offering a more flexible learning schedule than classroom-based learning.</a:t>
            </a:r>
          </a:p>
          <a:p>
            <a:pPr marL="228600" lvl="1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 dirty="0">
                <a:solidFill>
                  <a:srgbClr val="222222"/>
                </a:solidFill>
                <a:latin typeface="Proxima Nova"/>
              </a:rPr>
              <a:t>Adaptability to Learning Styles:</a:t>
            </a:r>
            <a:r>
              <a:rPr sz="1300" b="0" i="0" dirty="0">
                <a:solidFill>
                  <a:srgbClr val="222222"/>
                </a:solidFill>
                <a:latin typeface="Proxima Nova"/>
              </a:rPr>
              <a:t> Provides personalized learning paths, adapting to the student's pace and style, which is challenging to achieve in conventional settings.</a:t>
            </a:r>
          </a:p>
          <a:p>
            <a:endParaRPr sz="1300" b="0" i="0" dirty="0">
              <a:solidFill>
                <a:srgbClr val="222222"/>
              </a:solidFill>
              <a:latin typeface="Proxima Nov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24400" y="1508670"/>
            <a:ext cx="4190999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3" name="Picture 12" descr="tmpgsnnbgs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9" y="1648059"/>
            <a:ext cx="4190999" cy="235937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79F725-F835-B6E2-73D0-F8FDA4BD55C4}"/>
              </a:ext>
            </a:extLst>
          </p:cNvPr>
          <p:cNvSpPr/>
          <p:nvPr/>
        </p:nvSpPr>
        <p:spPr>
          <a:xfrm>
            <a:off x="0" y="533401"/>
            <a:ext cx="9144000" cy="25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</p:spPr>
        <p:txBody>
          <a:bodyPr/>
          <a:lstStyle/>
          <a:p>
            <a:r>
              <a:rPr dirty="0"/>
              <a:t>Technical Architecture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>
          <a:xfrm>
            <a:off x="311700" y="957256"/>
            <a:ext cx="8368200" cy="842700"/>
          </a:xfrm>
        </p:spPr>
        <p:txBody>
          <a:bodyPr>
            <a:normAutofit/>
          </a:bodyPr>
          <a:lstStyle/>
          <a:p>
            <a:r>
              <a:rPr sz="2000" dirty="0"/>
              <a:t>Powering Interactive Learning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222222"/>
                </a:solidFill>
                <a:latin typeface="Proxima Nova"/>
              </a:defRPr>
            </a:pP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8600" y="1508670"/>
            <a:ext cx="4190999" cy="3157275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 dirty="0">
                <a:solidFill>
                  <a:srgbClr val="222222"/>
                </a:solidFill>
                <a:latin typeface="Proxima Nova"/>
              </a:rPr>
              <a:t>React Native for Cross-Platform Use:</a:t>
            </a:r>
            <a:r>
              <a:rPr sz="1300" b="0" i="0" dirty="0">
                <a:solidFill>
                  <a:srgbClr val="222222"/>
                </a:solidFill>
                <a:latin typeface="Proxima Nova"/>
              </a:rPr>
              <a:t> Enables consistent user experience across iOS and Android, reducing development time and costs.</a:t>
            </a:r>
          </a:p>
          <a:p>
            <a:pPr marL="228600" lvl="1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1300" b="1" dirty="0">
                <a:solidFill>
                  <a:srgbClr val="222222"/>
                </a:solidFill>
                <a:latin typeface="Proxima Nova"/>
              </a:rPr>
              <a:t>Firebase</a:t>
            </a:r>
            <a:r>
              <a:rPr sz="1300" b="1" i="0" dirty="0">
                <a:solidFill>
                  <a:srgbClr val="222222"/>
                </a:solidFill>
                <a:latin typeface="Proxima Nova"/>
              </a:rPr>
              <a:t> for Database Management:</a:t>
            </a:r>
            <a:r>
              <a:rPr sz="1300" b="0" i="0" dirty="0">
                <a:solidFill>
                  <a:srgbClr val="222222"/>
                </a:solidFill>
                <a:latin typeface="Proxima Nova"/>
              </a:rPr>
              <a:t> Provides a reliable, scalable database solution for real-time data syncing and user authentication.</a:t>
            </a:r>
          </a:p>
          <a:p>
            <a:pPr marL="228600" lvl="1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 dirty="0">
                <a:solidFill>
                  <a:srgbClr val="222222"/>
                </a:solidFill>
                <a:latin typeface="Proxima Nova"/>
              </a:rPr>
              <a:t>Contentful for Content Management:</a:t>
            </a:r>
            <a:r>
              <a:rPr sz="1300" b="0" i="0" dirty="0">
                <a:solidFill>
                  <a:srgbClr val="222222"/>
                </a:solidFill>
                <a:latin typeface="Proxima Nova"/>
              </a:rPr>
              <a:t> Allows for dynamic content updates, making the curriculum adaptable and enriching the learning materials.</a:t>
            </a:r>
            <a:endParaRPr lang="en-US" sz="1300" b="0" i="0" dirty="0">
              <a:solidFill>
                <a:srgbClr val="222222"/>
              </a:solidFill>
              <a:latin typeface="Proxima Nova"/>
            </a:endParaRPr>
          </a:p>
          <a:p>
            <a:pPr marL="228600" lvl="1" indent="-91440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sz="1300" b="1" dirty="0">
                <a:solidFill>
                  <a:srgbClr val="222222"/>
                </a:solidFill>
                <a:latin typeface="Proxima Nova"/>
              </a:rPr>
              <a:t>Latex for Quiz Generation:</a:t>
            </a:r>
            <a:r>
              <a:rPr lang="en-US" sz="1300" dirty="0">
                <a:solidFill>
                  <a:srgbClr val="222222"/>
                </a:solidFill>
                <a:latin typeface="Proxima Nova"/>
              </a:rPr>
              <a:t> Combined the use of Latex - a Markup language to result in unlimited potential for question generation.</a:t>
            </a:r>
            <a:endParaRPr lang="en-US" sz="1300" b="1" dirty="0">
              <a:solidFill>
                <a:srgbClr val="222222"/>
              </a:solidFill>
              <a:latin typeface="Proxima Nov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3" name="Picture 12" descr="tmpv9kbqhd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9" y="1692413"/>
            <a:ext cx="4190999" cy="235937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C03A54-570F-0CD4-06A8-61357B37805F}"/>
              </a:ext>
            </a:extLst>
          </p:cNvPr>
          <p:cNvSpPr/>
          <p:nvPr/>
        </p:nvSpPr>
        <p:spPr>
          <a:xfrm>
            <a:off x="0" y="547255"/>
            <a:ext cx="9144000" cy="3167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63D297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</TotalTime>
  <Words>993</Words>
  <Application>Microsoft Office PowerPoint</Application>
  <PresentationFormat>On-screen Show (16:9)</PresentationFormat>
  <Paragraphs>105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Amasis MT Pro</vt:lpstr>
      <vt:lpstr>Arial</vt:lpstr>
      <vt:lpstr>Calibri</vt:lpstr>
      <vt:lpstr>Modern No. 20</vt:lpstr>
      <vt:lpstr>Proxima Nova</vt:lpstr>
      <vt:lpstr>Courier New</vt:lpstr>
      <vt:lpstr>Spearmint</vt:lpstr>
      <vt:lpstr>PowerPoint Presentation</vt:lpstr>
      <vt:lpstr>Project Team and Advisors</vt:lpstr>
      <vt:lpstr>Zakaria Coulibaly</vt:lpstr>
      <vt:lpstr>PowerPoint Presentation</vt:lpstr>
      <vt:lpstr>Hammad Ahmad</vt:lpstr>
      <vt:lpstr>Precalculus Mastery Mobile Application </vt:lpstr>
      <vt:lpstr>Development Process</vt:lpstr>
      <vt:lpstr>Comparative Analysis</vt:lpstr>
      <vt:lpstr>Technical Architecture</vt:lpstr>
      <vt:lpstr>Authentication</vt:lpstr>
      <vt:lpstr>User Interface and Experience</vt:lpstr>
      <vt:lpstr>Home Page</vt:lpstr>
      <vt:lpstr>Tutorials</vt:lpstr>
      <vt:lpstr>Courses</vt:lpstr>
      <vt:lpstr>Lives and Purpose</vt:lpstr>
      <vt:lpstr>Rewards</vt:lpstr>
      <vt:lpstr>Leaderboards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Precalculus Mastery Mobile Application</dc:title>
  <cp:lastModifiedBy>Ahmad, Hammad</cp:lastModifiedBy>
  <cp:revision>141</cp:revision>
  <dcterms:modified xsi:type="dcterms:W3CDTF">2024-04-20T21:33:14Z</dcterms:modified>
</cp:coreProperties>
</file>